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30275213" cy="42803763"/>
  <p:notesSz cx="6858000" cy="9144000"/>
  <p:embeddedFontLst>
    <p:embeddedFont>
      <p:font typeface="Be Vietnam"/>
      <p:regular r:id="rId3"/>
      <p:bold r:id="rId4"/>
      <p:italic r:id="rId5"/>
    </p:embeddedFont>
    <p:embeddedFont>
      <p:font typeface="Be Vietnam Medium"/>
      <p:regular r:id="rId6"/>
      <p: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SFU Helvetica 5" pitchFamily="2" charset="77"/>
      <p:regular r:id="rId14"/>
    </p:embeddedFont>
    <p:embeddedFont>
      <p:font typeface="SVN-Posterizer KG Inline" panose="02000503000000020003" pitchFamily="2" charset="77"/>
      <p:regular r:id="rId15"/>
    </p:embeddedFont>
    <p:embeddedFont>
      <p:font typeface="VL Bebas Neue Bold" pitchFamily="2" charset="77"/>
      <p:bold r:id="rId16"/>
    </p:embeddedFont>
    <p:embeddedFont>
      <p:font typeface="VLBEBASNEUEZSMALL" pitchFamily="2" charset="77"/>
      <p:regular r:id="rId17"/>
      <p:bold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E3"/>
    <a:srgbClr val="283583"/>
    <a:srgbClr val="E30613"/>
    <a:srgbClr val="ECF5E7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90" autoAdjust="0"/>
    <p:restoredTop sz="94660"/>
  </p:normalViewPr>
  <p:slideViewPr>
    <p:cSldViewPr snapToGrid="0">
      <p:cViewPr>
        <p:scale>
          <a:sx n="38" d="100"/>
          <a:sy n="38" d="100"/>
        </p:scale>
        <p:origin x="5096" y="16"/>
      </p:cViewPr>
      <p:guideLst>
        <p:guide orient="horz" pos="13481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3" Type="http://schemas.openxmlformats.org/officeDocument/2006/relationships/font" Target="fonts/font1.fntdata"/><Relationship Id="rId21" Type="http://schemas.openxmlformats.org/officeDocument/2006/relationships/theme" Target="theme/theme1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583-68AD-478E-B8B8-C0F52B0869F3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F712-A174-4CBF-928E-0F2E17C04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6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583-68AD-478E-B8B8-C0F52B0869F3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F712-A174-4CBF-928E-0F2E17C04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4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583-68AD-478E-B8B8-C0F52B0869F3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F712-A174-4CBF-928E-0F2E17C04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583-68AD-478E-B8B8-C0F52B0869F3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F712-A174-4CBF-928E-0F2E17C04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7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583-68AD-478E-B8B8-C0F52B0869F3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F712-A174-4CBF-928E-0F2E17C04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66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583-68AD-478E-B8B8-C0F52B0869F3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F712-A174-4CBF-928E-0F2E17C04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583-68AD-478E-B8B8-C0F52B0869F3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F712-A174-4CBF-928E-0F2E17C04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64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583-68AD-478E-B8B8-C0F52B0869F3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F712-A174-4CBF-928E-0F2E17C04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83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583-68AD-478E-B8B8-C0F52B0869F3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F712-A174-4CBF-928E-0F2E17C04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50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583-68AD-478E-B8B8-C0F52B0869F3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F712-A174-4CBF-928E-0F2E17C04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78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583-68AD-478E-B8B8-C0F52B0869F3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F712-A174-4CBF-928E-0F2E17C04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44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A4583-68AD-478E-B8B8-C0F52B0869F3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3F712-A174-4CBF-928E-0F2E17C04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0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DE54C93D-2968-0E47-8E62-5F388F5B4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" y="2381"/>
            <a:ext cx="30264100" cy="42799000"/>
          </a:xfrm>
          <a:prstGeom prst="rect">
            <a:avLst/>
          </a:prstGeom>
        </p:spPr>
      </p:pic>
      <p:sp>
        <p:nvSpPr>
          <p:cNvPr id="8" name="Text Box 40"/>
          <p:cNvSpPr txBox="1">
            <a:spLocks noChangeArrowheads="1"/>
          </p:cNvSpPr>
          <p:nvPr/>
        </p:nvSpPr>
        <p:spPr bwMode="auto">
          <a:xfrm>
            <a:off x="4204287" y="3500393"/>
            <a:ext cx="21866635" cy="345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4" rIns="91404" bIns="45704">
            <a:spAutoFit/>
          </a:bodyPr>
          <a:lstStyle>
            <a:lvl1pPr defTabSz="2952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2952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2952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2952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2952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0000"/>
              </a:lnSpc>
            </a:pPr>
            <a:r>
              <a:rPr lang="en-US" altLang="en-US" sz="8000" b="1" dirty="0">
                <a:gradFill>
                  <a:gsLst>
                    <a:gs pos="100000">
                      <a:srgbClr val="283583"/>
                    </a:gs>
                    <a:gs pos="0">
                      <a:srgbClr val="009FE3"/>
                    </a:gs>
                  </a:gsLst>
                  <a:path path="circle">
                    <a:fillToRect l="50000" t="50000" r="50000" b="50000"/>
                  </a:path>
                </a:gradFill>
                <a:latin typeface="VLBEBASNEUEZSMALL" pitchFamily="2" charset="77"/>
                <a:cs typeface="Times New Roman" panose="02020603050405020304" pitchFamily="18" charset="0"/>
              </a:rPr>
              <a:t>TÊN BÀI BÁO</a:t>
            </a:r>
          </a:p>
          <a:p>
            <a:pPr algn="ctr" eaLnBrk="1" hangingPunct="1">
              <a:lnSpc>
                <a:spcPts val="7000"/>
              </a:lnSpc>
            </a:pPr>
            <a:r>
              <a:rPr lang="en-US" altLang="en-US" sz="7200" spc="-150" dirty="0">
                <a:gradFill>
                  <a:gsLst>
                    <a:gs pos="100000">
                      <a:srgbClr val="283583"/>
                    </a:gs>
                    <a:gs pos="0">
                      <a:srgbClr val="009FE3"/>
                    </a:gs>
                  </a:gsLst>
                  <a:path path="circle">
                    <a:fillToRect l="50000" t="50000" r="50000" b="50000"/>
                  </a:path>
                </a:gradFill>
                <a:latin typeface="SFU Helvetica 5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Name of the article</a:t>
            </a:r>
            <a:endParaRPr lang="en-US" altLang="en-US" sz="8000" spc="-150" dirty="0">
              <a:gradFill>
                <a:gsLst>
                  <a:gs pos="100000">
                    <a:srgbClr val="283583"/>
                  </a:gs>
                  <a:gs pos="0">
                    <a:srgbClr val="009FE3"/>
                  </a:gs>
                </a:gsLst>
                <a:path path="circle">
                  <a:fillToRect l="50000" t="50000" r="50000" b="50000"/>
                </a:path>
              </a:gradFill>
              <a:latin typeface="SFU Helvetica 5" pitchFamily="2" charset="77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  <a:p>
            <a:pPr algn="ctr" eaLnBrk="1" hangingPunct="1"/>
            <a:r>
              <a:rPr lang="en-US" altLang="en-US" sz="4000" dirty="0" err="1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Tác</a:t>
            </a: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giả</a:t>
            </a: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 1</a:t>
            </a:r>
            <a:r>
              <a:rPr lang="en-US" altLang="en-US" sz="4000" baseline="30000" dirty="0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1,2,</a:t>
            </a: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*, </a:t>
            </a:r>
            <a:r>
              <a:rPr lang="en-US" altLang="en-US" sz="4000" dirty="0" err="1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Tác</a:t>
            </a: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giả</a:t>
            </a: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 2</a:t>
            </a:r>
            <a:r>
              <a:rPr lang="en-US" altLang="en-US" sz="4000" baseline="30000" dirty="0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1</a:t>
            </a: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Tác</a:t>
            </a: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giả</a:t>
            </a: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 3</a:t>
            </a:r>
            <a:r>
              <a:rPr lang="en-US" altLang="en-US" sz="4000" baseline="30000" dirty="0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2</a:t>
            </a: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Tác</a:t>
            </a: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giả</a:t>
            </a: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 4</a:t>
            </a:r>
            <a:r>
              <a:rPr lang="en-US" altLang="en-US" sz="4000" baseline="30000" dirty="0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1</a:t>
            </a:r>
          </a:p>
          <a:p>
            <a:pPr algn="ctr" eaLnBrk="1" hangingPunct="1">
              <a:lnSpc>
                <a:spcPts val="5000"/>
              </a:lnSpc>
            </a:pPr>
            <a:r>
              <a:rPr lang="en-US" altLang="en-US" sz="3200" i="1" dirty="0">
                <a:latin typeface="Be Vietnam" pitchFamily="2" charset="77"/>
                <a:cs typeface="Times New Roman" panose="02020603050405020304" pitchFamily="18" charset="0"/>
              </a:rPr>
              <a:t> </a:t>
            </a:r>
            <a:r>
              <a:rPr lang="en-US" altLang="en-US" sz="3000" i="1" baseline="30000" dirty="0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1</a:t>
            </a:r>
            <a:r>
              <a:rPr lang="en-US" altLang="en-US" sz="3000" i="1" dirty="0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Đơn </a:t>
            </a:r>
            <a:r>
              <a:rPr lang="en-US" altLang="en-US" sz="3000" i="1" dirty="0" err="1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vị</a:t>
            </a:r>
            <a:r>
              <a:rPr lang="en-US" altLang="en-US" sz="3000" i="1" dirty="0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 1 (VD: Trường Đại học Y Dược </a:t>
            </a:r>
            <a:r>
              <a:rPr lang="en-US" altLang="en-US" sz="3000" i="1" dirty="0" err="1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Cần</a:t>
            </a:r>
            <a:r>
              <a:rPr lang="en-US" altLang="en-US" sz="3000" i="1" dirty="0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Thơ</a:t>
            </a:r>
            <a:r>
              <a:rPr lang="en-US" altLang="en-US" sz="3000" i="1" dirty="0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), </a:t>
            </a:r>
            <a:r>
              <a:rPr lang="en-US" altLang="en-US" sz="3000" i="1" baseline="30000" dirty="0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2</a:t>
            </a:r>
            <a:r>
              <a:rPr lang="en-US" altLang="en-US" sz="3000" i="1" dirty="0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Đơn</a:t>
            </a:r>
            <a:r>
              <a:rPr lang="en-US" altLang="en-US" sz="3000" i="1" dirty="0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vị</a:t>
            </a:r>
            <a:r>
              <a:rPr lang="en-US" altLang="en-US" sz="3000" i="1" dirty="0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 2 (VD: BV Ung </a:t>
            </a:r>
            <a:r>
              <a:rPr lang="en-US" altLang="en-US" sz="3000" i="1" dirty="0" err="1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bướu</a:t>
            </a:r>
            <a:r>
              <a:rPr lang="en-US" altLang="en-US" sz="3000" i="1" dirty="0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Cần</a:t>
            </a:r>
            <a:r>
              <a:rPr lang="en-US" altLang="en-US" sz="3000" i="1" dirty="0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 T</a:t>
            </a:r>
            <a:r>
              <a:rPr lang="en-US" altLang="en-US" sz="3000" i="1" dirty="0" err="1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hơ</a:t>
            </a:r>
            <a:r>
              <a:rPr lang="en-US" altLang="en-US" sz="3200" i="1" dirty="0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 Box 40"/>
          <p:cNvSpPr txBox="1">
            <a:spLocks noChangeArrowheads="1"/>
          </p:cNvSpPr>
          <p:nvPr/>
        </p:nvSpPr>
        <p:spPr bwMode="auto">
          <a:xfrm>
            <a:off x="3621192" y="2436414"/>
            <a:ext cx="23032827" cy="9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4" tIns="45704" rIns="91404" bIns="45704">
            <a:spAutoFit/>
          </a:bodyPr>
          <a:lstStyle>
            <a:lvl1pPr defTabSz="2952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2952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2952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2952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2952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sz="5600" cap="all" spc="-40">
                <a:gradFill>
                  <a:gsLst>
                    <a:gs pos="51000">
                      <a:srgbClr val="E30613"/>
                    </a:gs>
                    <a:gs pos="0">
                      <a:srgbClr val="FBE100"/>
                    </a:gs>
                  </a:gsLst>
                  <a:path path="circle">
                    <a:fillToRect l="50000" t="50000" r="50000" b="50000"/>
                  </a:path>
                </a:gradFill>
                <a:effectLst/>
                <a:latin typeface="SVN-Posterizer KG Inline" panose="02000503000000020003" pitchFamily="2" charset="77"/>
              </a:rPr>
              <a:t>Hội thảo phòng chống ung thư hà nội 2024</a:t>
            </a:r>
          </a:p>
        </p:txBody>
      </p:sp>
      <p:sp>
        <p:nvSpPr>
          <p:cNvPr id="11" name="TextBox 263"/>
          <p:cNvSpPr txBox="1">
            <a:spLocks noChangeArrowheads="1"/>
          </p:cNvSpPr>
          <p:nvPr/>
        </p:nvSpPr>
        <p:spPr bwMode="auto">
          <a:xfrm>
            <a:off x="872130" y="7296838"/>
            <a:ext cx="14176355" cy="786291"/>
          </a:xfrm>
          <a:prstGeom prst="rect">
            <a:avLst/>
          </a:prstGeom>
          <a:gradFill>
            <a:gsLst>
              <a:gs pos="0">
                <a:srgbClr val="283583"/>
              </a:gs>
              <a:gs pos="99000">
                <a:srgbClr val="009FE3"/>
              </a:gs>
            </a:gsLst>
            <a:lin ang="0" scaled="0"/>
          </a:gradFill>
          <a:ln>
            <a:noFill/>
          </a:ln>
        </p:spPr>
        <p:txBody>
          <a:bodyPr wrap="square" lIns="180000" tIns="108000" bIns="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4401" b="1" spc="300" dirty="0">
                <a:solidFill>
                  <a:schemeClr val="bg1"/>
                </a:solidFill>
                <a:latin typeface="VL Bebas Neue Bold" pitchFamily="2" charset="77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12" name="TextBox 263"/>
          <p:cNvSpPr txBox="1">
            <a:spLocks noChangeArrowheads="1"/>
          </p:cNvSpPr>
          <p:nvPr/>
        </p:nvSpPr>
        <p:spPr bwMode="auto">
          <a:xfrm>
            <a:off x="15220184" y="7296838"/>
            <a:ext cx="14176355" cy="786291"/>
          </a:xfrm>
          <a:prstGeom prst="rect">
            <a:avLst/>
          </a:prstGeom>
          <a:gradFill>
            <a:gsLst>
              <a:gs pos="0">
                <a:srgbClr val="283583"/>
              </a:gs>
              <a:gs pos="99000">
                <a:srgbClr val="009FE3"/>
              </a:gs>
            </a:gsLst>
            <a:lin ang="0" scaled="0"/>
          </a:gradFill>
          <a:ln>
            <a:noFill/>
          </a:ln>
        </p:spPr>
        <p:txBody>
          <a:bodyPr wrap="square" lIns="180000" tIns="108000" bIns="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4401" b="1" spc="300" dirty="0">
                <a:solidFill>
                  <a:schemeClr val="bg1"/>
                </a:solidFill>
                <a:latin typeface="VL Bebas Neue Bold" pitchFamily="2" charset="77"/>
                <a:cs typeface="Times New Roman" panose="02020603050405020304" pitchFamily="18" charset="0"/>
              </a:rPr>
              <a:t>KẾT QUẢ VÀ BÀN LUẬN</a:t>
            </a:r>
          </a:p>
        </p:txBody>
      </p:sp>
      <p:sp>
        <p:nvSpPr>
          <p:cNvPr id="15" name="TextBox 263"/>
          <p:cNvSpPr txBox="1">
            <a:spLocks noChangeArrowheads="1"/>
          </p:cNvSpPr>
          <p:nvPr/>
        </p:nvSpPr>
        <p:spPr bwMode="auto">
          <a:xfrm>
            <a:off x="872130" y="8265016"/>
            <a:ext cx="14176355" cy="797407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txBody>
          <a:bodyPr wrap="square" lIns="108000" tIns="108000" rIns="108000" bIns="10800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2800" dirty="0" err="1">
                <a:latin typeface="Be Vietnam" pitchFamily="2" charset="77"/>
                <a:cs typeface="Times New Roman" panose="02020603050405020304" pitchFamily="18" charset="0"/>
              </a:rPr>
              <a:t>Tóm tắt các nội dung chính</a:t>
            </a:r>
          </a:p>
          <a:p>
            <a:pPr eaLnBrk="1" hangingPunct="1"/>
            <a:endParaRPr lang="en-SG" altLang="en-US" sz="2800" dirty="0" err="1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</p:txBody>
      </p:sp>
      <p:sp>
        <p:nvSpPr>
          <p:cNvPr id="16" name="TextBox 263"/>
          <p:cNvSpPr txBox="1">
            <a:spLocks noChangeArrowheads="1"/>
          </p:cNvSpPr>
          <p:nvPr/>
        </p:nvSpPr>
        <p:spPr bwMode="auto">
          <a:xfrm>
            <a:off x="866228" y="16420982"/>
            <a:ext cx="14176355" cy="786291"/>
          </a:xfrm>
          <a:prstGeom prst="rect">
            <a:avLst/>
          </a:prstGeom>
          <a:gradFill>
            <a:gsLst>
              <a:gs pos="0">
                <a:srgbClr val="283583"/>
              </a:gs>
              <a:gs pos="99000">
                <a:srgbClr val="009FE3"/>
              </a:gs>
            </a:gsLst>
            <a:lin ang="0" scaled="0"/>
          </a:gradFill>
          <a:ln>
            <a:noFill/>
          </a:ln>
        </p:spPr>
        <p:txBody>
          <a:bodyPr wrap="square" lIns="180000" tIns="108000" bIns="0">
            <a:spAutoFit/>
          </a:bodyPr>
          <a:lstStyle>
            <a:defPPr>
              <a:defRPr lang="en-US"/>
            </a:defPPr>
            <a:lvl1pPr>
              <a:defRPr sz="4401" b="1">
                <a:solidFill>
                  <a:srgbClr val="0070C0"/>
                </a:solidFill>
                <a:latin typeface="VL Bebas Neue Bold" pitchFamily="2" charset="77"/>
                <a:cs typeface="Times New Roman" panose="02020603050405020304" pitchFamily="18" charset="0"/>
              </a:defRPr>
            </a:lvl1pPr>
            <a:lvl2pPr marL="742950" indent="-285750" eaLnBrk="0" hangingPunct="0"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4401" b="1" spc="300" dirty="0">
                <a:solidFill>
                  <a:schemeClr val="bg1"/>
                </a:solidFill>
                <a:latin typeface="VL Bebas Neue Bold" pitchFamily="2" charset="77"/>
                <a:cs typeface="Times New Roman" panose="02020603050405020304" pitchFamily="18" charset="0"/>
              </a:rPr>
              <a:t>ĐẶT VẤN ĐỀ và mục tiêu nghiên cứu </a:t>
            </a:r>
          </a:p>
        </p:txBody>
      </p:sp>
      <p:sp>
        <p:nvSpPr>
          <p:cNvPr id="17" name="TextBox 263"/>
          <p:cNvSpPr txBox="1">
            <a:spLocks noChangeArrowheads="1"/>
          </p:cNvSpPr>
          <p:nvPr/>
        </p:nvSpPr>
        <p:spPr bwMode="auto">
          <a:xfrm>
            <a:off x="866228" y="17361191"/>
            <a:ext cx="14176355" cy="625053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txBody>
          <a:bodyPr wrap="square" lIns="108000" tIns="108000" rIns="108000" bIns="10800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2800" dirty="0" err="1">
                <a:latin typeface="Be Vietnam" pitchFamily="2" charset="77"/>
                <a:cs typeface="Times New Roman" panose="02020603050405020304" pitchFamily="18" charset="0"/>
              </a:rPr>
              <a:t>Giới thiệu về nghiên cứu và mục tiêu nghiên cứu</a:t>
            </a:r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</p:txBody>
      </p:sp>
      <p:sp>
        <p:nvSpPr>
          <p:cNvPr id="20" name="TextBox 263"/>
          <p:cNvSpPr txBox="1">
            <a:spLocks noChangeArrowheads="1"/>
          </p:cNvSpPr>
          <p:nvPr/>
        </p:nvSpPr>
        <p:spPr bwMode="auto">
          <a:xfrm>
            <a:off x="897963" y="23765639"/>
            <a:ext cx="14176355" cy="786291"/>
          </a:xfrm>
          <a:prstGeom prst="rect">
            <a:avLst/>
          </a:prstGeom>
          <a:gradFill>
            <a:gsLst>
              <a:gs pos="0">
                <a:srgbClr val="283583"/>
              </a:gs>
              <a:gs pos="99000">
                <a:srgbClr val="009FE3"/>
              </a:gs>
            </a:gsLst>
            <a:lin ang="0" scaled="0"/>
          </a:gradFill>
          <a:ln>
            <a:noFill/>
          </a:ln>
        </p:spPr>
        <p:txBody>
          <a:bodyPr wrap="square" lIns="180000" tIns="108000" bIns="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4401" b="1" spc="300" dirty="0" err="1">
                <a:solidFill>
                  <a:schemeClr val="bg1"/>
                </a:solidFill>
                <a:latin typeface="VL Bebas Neue Bold" pitchFamily="2" charset="77"/>
                <a:cs typeface="Times New Roman" panose="02020603050405020304" pitchFamily="18" charset="0"/>
              </a:rPr>
              <a:t>ĐỐI TƯỢNG VÀ PHƯƠNG PHÁP NGHIÊN CỨU</a:t>
            </a:r>
            <a:endParaRPr lang="en-SG" altLang="en-US" sz="4401" b="1" spc="300" dirty="0">
              <a:solidFill>
                <a:schemeClr val="bg1"/>
              </a:solidFill>
              <a:latin typeface="VL Bebas Neue Bold" pitchFamily="2" charset="77"/>
              <a:cs typeface="Times New Roman" panose="02020603050405020304" pitchFamily="18" charset="0"/>
            </a:endParaRPr>
          </a:p>
        </p:txBody>
      </p:sp>
      <p:sp>
        <p:nvSpPr>
          <p:cNvPr id="22" name="TextBox 263"/>
          <p:cNvSpPr txBox="1">
            <a:spLocks noChangeArrowheads="1"/>
          </p:cNvSpPr>
          <p:nvPr/>
        </p:nvSpPr>
        <p:spPr bwMode="auto">
          <a:xfrm>
            <a:off x="897963" y="24612543"/>
            <a:ext cx="14176355" cy="806400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  <a:effectLst>
            <a:reflection stA="19000" endPos="65000" dist="50800" dir="5400000" sy="-100000" algn="bl" rotWithShape="0"/>
          </a:effectLst>
        </p:spPr>
        <p:txBody>
          <a:bodyPr wrap="square" lIns="108000" tIns="108000" rIns="108000" bIns="10800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2800" dirty="0" err="1">
                <a:latin typeface="Be Vietnam" pitchFamily="2" charset="77"/>
                <a:cs typeface="Times New Roman" panose="02020603050405020304" pitchFamily="18" charset="0"/>
              </a:rPr>
              <a:t>Tóm tắt đối tượng và phương pháp nghiên cứu</a:t>
            </a:r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r>
              <a:rPr lang="en-SG" altLang="en-US" sz="2800" dirty="0">
                <a:latin typeface="Be Vietnam" pitchFamily="2" charset="77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>
              <a:lnSpc>
                <a:spcPts val="3021"/>
              </a:lnSpc>
              <a:spcAft>
                <a:spcPts val="600"/>
              </a:spcAft>
            </a:pPr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>
              <a:lnSpc>
                <a:spcPts val="3021"/>
              </a:lnSpc>
              <a:spcAft>
                <a:spcPts val="600"/>
              </a:spcAft>
            </a:pPr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>
              <a:lnSpc>
                <a:spcPts val="3021"/>
              </a:lnSpc>
              <a:spcAft>
                <a:spcPts val="600"/>
              </a:spcAft>
            </a:pPr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</p:txBody>
      </p:sp>
      <p:sp>
        <p:nvSpPr>
          <p:cNvPr id="23" name="TextBox 263"/>
          <p:cNvSpPr txBox="1">
            <a:spLocks noChangeAspect="1" noChangeArrowheads="1"/>
          </p:cNvSpPr>
          <p:nvPr/>
        </p:nvSpPr>
        <p:spPr bwMode="auto">
          <a:xfrm>
            <a:off x="15232628" y="8247685"/>
            <a:ext cx="14191228" cy="2192400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txBody>
          <a:bodyPr wrap="square" lIns="108000" tIns="108000" rIns="108000" bIns="10800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2800" dirty="0" err="1">
                <a:latin typeface="Be Vietnam" pitchFamily="2" charset="77"/>
                <a:cs typeface="Times New Roman" panose="02020603050405020304" pitchFamily="18" charset="0"/>
              </a:rPr>
              <a:t>Trình bày kết quả (bảng, hình…)</a:t>
            </a:r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</p:txBody>
      </p:sp>
      <p:sp>
        <p:nvSpPr>
          <p:cNvPr id="24" name="TextBox 263"/>
          <p:cNvSpPr txBox="1">
            <a:spLocks noChangeArrowheads="1"/>
          </p:cNvSpPr>
          <p:nvPr/>
        </p:nvSpPr>
        <p:spPr bwMode="auto">
          <a:xfrm>
            <a:off x="866228" y="32875934"/>
            <a:ext cx="14176355" cy="749940"/>
          </a:xfrm>
          <a:prstGeom prst="rect">
            <a:avLst/>
          </a:prstGeom>
          <a:gradFill>
            <a:gsLst>
              <a:gs pos="0">
                <a:srgbClr val="283583"/>
              </a:gs>
              <a:gs pos="99000">
                <a:srgbClr val="009FE3"/>
              </a:gs>
            </a:gsLst>
            <a:lin ang="0" scaled="0"/>
          </a:gradFill>
          <a:ln>
            <a:noFill/>
          </a:ln>
        </p:spPr>
        <p:txBody>
          <a:bodyPr wrap="square" lIns="180000" tIns="72000" bIns="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4401" b="1" spc="300" dirty="0">
                <a:solidFill>
                  <a:schemeClr val="bg1"/>
                </a:solidFill>
                <a:latin typeface="VL Bebas Neue Bold" pitchFamily="2" charset="77"/>
                <a:cs typeface="Times New Roman" panose="02020603050405020304" pitchFamily="18" charset="0"/>
              </a:rPr>
              <a:t>KẾT QUẢ VÀ BÀN LUẬN</a:t>
            </a:r>
          </a:p>
        </p:txBody>
      </p:sp>
      <p:sp>
        <p:nvSpPr>
          <p:cNvPr id="25" name="TextBox 263"/>
          <p:cNvSpPr txBox="1">
            <a:spLocks noChangeArrowheads="1"/>
          </p:cNvSpPr>
          <p:nvPr/>
        </p:nvSpPr>
        <p:spPr bwMode="auto">
          <a:xfrm>
            <a:off x="866228" y="33758503"/>
            <a:ext cx="14176355" cy="840496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txBody>
          <a:bodyPr wrap="square" lIns="108000" tIns="108000" rIns="108000" bIns="10800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2800" dirty="0" err="1">
                <a:latin typeface="Be Vietnam" pitchFamily="2" charset="77"/>
                <a:cs typeface="Times New Roman" panose="02020603050405020304" pitchFamily="18" charset="0"/>
              </a:rPr>
              <a:t>Trình bày tóm tắt các kết quả chung</a:t>
            </a:r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</p:txBody>
      </p:sp>
      <p:sp>
        <p:nvSpPr>
          <p:cNvPr id="26" name="TextBox 263"/>
          <p:cNvSpPr txBox="1">
            <a:spLocks noChangeArrowheads="1"/>
          </p:cNvSpPr>
          <p:nvPr/>
        </p:nvSpPr>
        <p:spPr bwMode="auto">
          <a:xfrm>
            <a:off x="15232629" y="30322256"/>
            <a:ext cx="14176355" cy="786291"/>
          </a:xfrm>
          <a:prstGeom prst="rect">
            <a:avLst/>
          </a:prstGeom>
          <a:gradFill>
            <a:gsLst>
              <a:gs pos="0">
                <a:srgbClr val="283583"/>
              </a:gs>
              <a:gs pos="99000">
                <a:srgbClr val="009FE3"/>
              </a:gs>
            </a:gsLst>
            <a:lin ang="0" scaled="0"/>
          </a:gradFill>
          <a:ln>
            <a:noFill/>
          </a:ln>
        </p:spPr>
        <p:txBody>
          <a:bodyPr wrap="square" lIns="180000" tIns="108000" bIns="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800"/>
              </a:spcBef>
            </a:pPr>
            <a:r>
              <a:rPr lang="en-SG" altLang="en-US" sz="4401" b="1" spc="300" dirty="0">
                <a:solidFill>
                  <a:schemeClr val="bg1"/>
                </a:solidFill>
                <a:latin typeface="VL Bebas Neue Bold" pitchFamily="2" charset="77"/>
                <a:cs typeface="Times New Roman" panose="02020603050405020304" pitchFamily="18" charset="0"/>
              </a:rPr>
              <a:t>KẾT LUẬN VÀ KIẾN NGHỊ</a:t>
            </a:r>
          </a:p>
        </p:txBody>
      </p:sp>
      <p:sp>
        <p:nvSpPr>
          <p:cNvPr id="27" name="TextBox 263"/>
          <p:cNvSpPr txBox="1">
            <a:spLocks noChangeArrowheads="1"/>
          </p:cNvSpPr>
          <p:nvPr/>
        </p:nvSpPr>
        <p:spPr bwMode="auto">
          <a:xfrm>
            <a:off x="15232629" y="31190282"/>
            <a:ext cx="14176355" cy="625053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txBody>
          <a:bodyPr wrap="square" lIns="108000" tIns="108000" rIns="108000" bIns="10800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2800" dirty="0" err="1">
                <a:latin typeface="Be Vietnam" pitchFamily="2" charset="77"/>
                <a:cs typeface="Times New Roman" panose="02020603050405020304" pitchFamily="18" charset="0"/>
              </a:rPr>
              <a:t>Tóm tắt các kết luận chính</a:t>
            </a:r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</p:txBody>
      </p:sp>
      <p:sp>
        <p:nvSpPr>
          <p:cNvPr id="28" name="TextBox 263"/>
          <p:cNvSpPr txBox="1">
            <a:spLocks noChangeArrowheads="1"/>
          </p:cNvSpPr>
          <p:nvPr/>
        </p:nvSpPr>
        <p:spPr bwMode="auto">
          <a:xfrm>
            <a:off x="15220183" y="37555372"/>
            <a:ext cx="14176355" cy="786291"/>
          </a:xfrm>
          <a:prstGeom prst="rect">
            <a:avLst/>
          </a:prstGeom>
          <a:gradFill>
            <a:gsLst>
              <a:gs pos="0">
                <a:srgbClr val="283583"/>
              </a:gs>
              <a:gs pos="99000">
                <a:srgbClr val="009FE3"/>
              </a:gs>
            </a:gsLst>
            <a:lin ang="0" scaled="0"/>
          </a:gradFill>
          <a:ln>
            <a:noFill/>
          </a:ln>
        </p:spPr>
        <p:txBody>
          <a:bodyPr wrap="square" lIns="180000" tIns="108000" bIns="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4401" b="1" spc="300" dirty="0">
                <a:solidFill>
                  <a:schemeClr val="bg1"/>
                </a:solidFill>
                <a:latin typeface="VL Bebas Neue Bold" pitchFamily="2" charset="77"/>
                <a:cs typeface="Times New Roman" panose="02020603050405020304" pitchFamily="18" charset="0"/>
              </a:rPr>
              <a:t>TÀI LIỆU THAM KHẢO</a:t>
            </a:r>
          </a:p>
        </p:txBody>
      </p:sp>
      <p:sp>
        <p:nvSpPr>
          <p:cNvPr id="30" name="TextBox 263"/>
          <p:cNvSpPr txBox="1">
            <a:spLocks noChangeArrowheads="1"/>
          </p:cNvSpPr>
          <p:nvPr/>
        </p:nvSpPr>
        <p:spPr bwMode="auto">
          <a:xfrm>
            <a:off x="15220185" y="38456222"/>
            <a:ext cx="14176355" cy="288000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txBody>
          <a:bodyPr wrap="square" lIns="108000" tIns="108000" rIns="108000" bIns="10800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2801" dirty="0" err="1">
                <a:latin typeface="Be Vietnam" pitchFamily="2" charset="77"/>
                <a:cs typeface="Times New Roman" panose="02020603050405020304" pitchFamily="18" charset="0"/>
              </a:rPr>
              <a:t>Liệt</a:t>
            </a:r>
            <a:r>
              <a:rPr lang="en-SG" altLang="en-US" sz="2801" dirty="0">
                <a:latin typeface="Be Vietnam" pitchFamily="2" charset="77"/>
                <a:cs typeface="Times New Roman" panose="02020603050405020304" pitchFamily="18" charset="0"/>
              </a:rPr>
              <a:t> </a:t>
            </a:r>
            <a:r>
              <a:rPr lang="en-SG" altLang="en-US" sz="2801" dirty="0" err="1">
                <a:latin typeface="Be Vietnam" pitchFamily="2" charset="77"/>
                <a:cs typeface="Times New Roman" panose="02020603050405020304" pitchFamily="18" charset="0"/>
              </a:rPr>
              <a:t>kê</a:t>
            </a:r>
            <a:r>
              <a:rPr lang="en-SG" altLang="en-US" sz="2801" dirty="0">
                <a:latin typeface="Be Vietnam" pitchFamily="2" charset="77"/>
                <a:cs typeface="Times New Roman" panose="02020603050405020304" pitchFamily="18" charset="0"/>
              </a:rPr>
              <a:t> các </a:t>
            </a:r>
            <a:r>
              <a:rPr lang="en-SG" altLang="en-US" sz="2801" dirty="0" err="1">
                <a:latin typeface="Be Vietnam" pitchFamily="2" charset="77"/>
                <a:cs typeface="Times New Roman" panose="02020603050405020304" pitchFamily="18" charset="0"/>
              </a:rPr>
              <a:t>tài</a:t>
            </a:r>
            <a:r>
              <a:rPr lang="en-SG" altLang="en-US" sz="2801" dirty="0">
                <a:latin typeface="Be Vietnam" pitchFamily="2" charset="77"/>
                <a:cs typeface="Times New Roman" panose="02020603050405020304" pitchFamily="18" charset="0"/>
              </a:rPr>
              <a:t> </a:t>
            </a:r>
            <a:r>
              <a:rPr lang="en-SG" altLang="en-US" sz="2801" dirty="0" err="1">
                <a:latin typeface="Be Vietnam" pitchFamily="2" charset="77"/>
                <a:cs typeface="Times New Roman" panose="02020603050405020304" pitchFamily="18" charset="0"/>
              </a:rPr>
              <a:t>liệu</a:t>
            </a:r>
            <a:r>
              <a:rPr lang="en-SG" altLang="en-US" sz="2801" dirty="0">
                <a:latin typeface="Be Vietnam" pitchFamily="2" charset="77"/>
                <a:cs typeface="Times New Roman" panose="02020603050405020304" pitchFamily="18" charset="0"/>
              </a:rPr>
              <a:t> </a:t>
            </a:r>
            <a:r>
              <a:rPr lang="en-SG" altLang="en-US" sz="2801" dirty="0" err="1">
                <a:latin typeface="Be Vietnam" pitchFamily="2" charset="77"/>
                <a:cs typeface="Times New Roman" panose="02020603050405020304" pitchFamily="18" charset="0"/>
              </a:rPr>
              <a:t>tham</a:t>
            </a:r>
            <a:r>
              <a:rPr lang="en-SG" altLang="en-US" sz="2801" dirty="0">
                <a:latin typeface="Be Vietnam" pitchFamily="2" charset="77"/>
                <a:cs typeface="Times New Roman" panose="02020603050405020304" pitchFamily="18" charset="0"/>
              </a:rPr>
              <a:t> </a:t>
            </a:r>
            <a:r>
              <a:rPr lang="en-SG" altLang="en-US" sz="2801" dirty="0" err="1">
                <a:latin typeface="Be Vietnam" pitchFamily="2" charset="77"/>
                <a:cs typeface="Times New Roman" panose="02020603050405020304" pitchFamily="18" charset="0"/>
              </a:rPr>
              <a:t>khảo chính</a:t>
            </a:r>
            <a:endParaRPr lang="en-SG" altLang="en-US" sz="2801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1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1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1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1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1" dirty="0">
              <a:latin typeface="Be Vietnam" pitchFamily="2" charset="77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32C441-82AF-1446-92DA-DC485131545B}"/>
              </a:ext>
            </a:extLst>
          </p:cNvPr>
          <p:cNvSpPr txBox="1"/>
          <p:nvPr/>
        </p:nvSpPr>
        <p:spPr>
          <a:xfrm>
            <a:off x="15220183" y="41517010"/>
            <a:ext cx="14176355" cy="6464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1" b="1" i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 Vietnam Medium" pitchFamily="2" charset="77"/>
                <a:cs typeface="Times New Roman" panose="02020603050405020304" pitchFamily="18" charset="0"/>
              </a:rPr>
              <a:t>Tác</a:t>
            </a:r>
            <a:r>
              <a:rPr lang="en-US" sz="2800" i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 Vietnam Medium" pitchFamily="2" charset="77"/>
                <a:cs typeface="Times New Roman" panose="02020603050405020304" pitchFamily="18" charset="0"/>
              </a:rPr>
              <a:t> </a:t>
            </a:r>
            <a:r>
              <a:rPr lang="en-US" sz="2800" i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 Vietnam Medium" pitchFamily="2" charset="77"/>
                <a:cs typeface="Times New Roman" panose="02020603050405020304" pitchFamily="18" charset="0"/>
              </a:rPr>
              <a:t>giả chính</a:t>
            </a:r>
            <a:r>
              <a:rPr lang="en-US" sz="2800" i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 Vietnam Medium" pitchFamily="2" charset="77"/>
                <a:cs typeface="Times New Roman" panose="02020603050405020304" pitchFamily="18" charset="0"/>
              </a:rPr>
              <a:t> </a:t>
            </a:r>
            <a:r>
              <a:rPr lang="en-US" sz="2800" i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 Vietnam Medium" pitchFamily="2" charset="77"/>
                <a:cs typeface="Times New Roman" panose="02020603050405020304" pitchFamily="18" charset="0"/>
              </a:rPr>
              <a:t>liên</a:t>
            </a:r>
            <a:r>
              <a:rPr lang="en-US" sz="2800" i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 Vietnam Medium" pitchFamily="2" charset="77"/>
                <a:cs typeface="Times New Roman" panose="02020603050405020304" pitchFamily="18" charset="0"/>
              </a:rPr>
              <a:t> </a:t>
            </a:r>
            <a:r>
              <a:rPr lang="en-US" sz="2800" i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 Vietnam Medium" pitchFamily="2" charset="77"/>
                <a:cs typeface="Times New Roman" panose="02020603050405020304" pitchFamily="18" charset="0"/>
              </a:rPr>
              <a:t>hệ</a:t>
            </a:r>
            <a:r>
              <a:rPr lang="en-US" sz="2800" i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 Vietnam Medium" pitchFamily="2" charset="77"/>
                <a:cs typeface="Times New Roman" panose="02020603050405020304" pitchFamily="18" charset="0"/>
              </a:rPr>
              <a:t>: </a:t>
            </a:r>
            <a:r>
              <a:rPr lang="en-US" sz="2000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Wingdings" pitchFamily="2" charset="2"/>
                <a:cs typeface="Times New Roman" panose="02020603050405020304" pitchFamily="18" charset="0"/>
              </a:rPr>
              <a:t>l</a:t>
            </a:r>
            <a:r>
              <a:rPr lang="en-US" sz="2800" i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 Vietnam Medium" pitchFamily="2" charset="77"/>
                <a:cs typeface="Times New Roman" panose="02020603050405020304" pitchFamily="18" charset="0"/>
              </a:rPr>
              <a:t>Tên cơ quan công tác: </a:t>
            </a:r>
            <a:r>
              <a:rPr lang="en-US" sz="2000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Wingdings" pitchFamily="2" charset="2"/>
                <a:cs typeface="Times New Roman" panose="02020603050405020304" pitchFamily="18" charset="0"/>
              </a:rPr>
              <a:t>l</a:t>
            </a:r>
            <a:r>
              <a:rPr lang="en-US" sz="2800" i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 Vietnam Medium" pitchFamily="2" charset="77"/>
                <a:cs typeface="Times New Roman" panose="02020603050405020304" pitchFamily="18" charset="0"/>
              </a:rPr>
              <a:t>Địa chỉ: </a:t>
            </a:r>
            <a:r>
              <a:rPr lang="en-US" sz="2000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Wingdings" pitchFamily="2" charset="2"/>
                <a:cs typeface="Times New Roman" panose="02020603050405020304" pitchFamily="18" charset="0"/>
              </a:rPr>
              <a:t>l</a:t>
            </a:r>
            <a:r>
              <a:rPr lang="en-US" sz="2800" i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 Vietnam Medium" pitchFamily="2" charset="77"/>
                <a:cs typeface="Times New Roman" panose="02020603050405020304" pitchFamily="18" charset="0"/>
              </a:rPr>
              <a:t>Email: </a:t>
            </a:r>
            <a:r>
              <a:rPr lang="en-US" sz="2000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Wingdings" pitchFamily="2" charset="2"/>
                <a:cs typeface="Times New Roman" panose="02020603050405020304" pitchFamily="18" charset="0"/>
              </a:rPr>
              <a:t>l</a:t>
            </a:r>
            <a:r>
              <a:rPr lang="en-US" sz="2800" i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 Vietnam Medium" pitchFamily="2" charset="77"/>
                <a:cs typeface="Times New Roman" panose="02020603050405020304" pitchFamily="18" charset="0"/>
              </a:rPr>
              <a:t>Số đ</a:t>
            </a:r>
            <a:r>
              <a:rPr lang="en-US" sz="2800" i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 Vietnam Medium" pitchFamily="2" charset="77"/>
                <a:cs typeface="Times New Roman" panose="02020603050405020304" pitchFamily="18" charset="0"/>
              </a:rPr>
              <a:t>iện</a:t>
            </a:r>
            <a:r>
              <a:rPr lang="en-US" sz="2800" i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 Vietnam Medium" pitchFamily="2" charset="77"/>
                <a:cs typeface="Times New Roman" panose="02020603050405020304" pitchFamily="18" charset="0"/>
              </a:rPr>
              <a:t> </a:t>
            </a:r>
            <a:r>
              <a:rPr lang="en-US" sz="2800" i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 Vietnam Medium" pitchFamily="2" charset="77"/>
                <a:cs typeface="Times New Roman" panose="02020603050405020304" pitchFamily="18" charset="0"/>
              </a:rPr>
              <a:t>thoại</a:t>
            </a:r>
            <a:r>
              <a:rPr lang="en-US" sz="2800" i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 Vietnam Medium" pitchFamily="2" charset="77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E8834E-FC7E-9C43-B065-3010B65E8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891" y="-29135"/>
            <a:ext cx="11542853" cy="275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11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1019</TotalTime>
  <Words>174</Words>
  <Application>Microsoft Macintosh PowerPoint</Application>
  <PresentationFormat>Custom</PresentationFormat>
  <Paragraphs>138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VLBEBASNEUEZSMALL</vt:lpstr>
      <vt:lpstr>Be Vietnam Medium</vt:lpstr>
      <vt:lpstr>VL Bebas Neue Bold</vt:lpstr>
      <vt:lpstr>Times New Roman</vt:lpstr>
      <vt:lpstr>Be Vietnam</vt:lpstr>
      <vt:lpstr>Calibri</vt:lpstr>
      <vt:lpstr>Wingdings</vt:lpstr>
      <vt:lpstr>Arial</vt:lpstr>
      <vt:lpstr>SFU Helvetica 5</vt:lpstr>
      <vt:lpstr>SVN-Posterizer KG Inline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Duc Long Tran</dc:creator>
  <cp:lastModifiedBy>Microsoft Office User</cp:lastModifiedBy>
  <cp:revision>97</cp:revision>
  <cp:lastPrinted>2019-10-15T22:35:09Z</cp:lastPrinted>
  <dcterms:created xsi:type="dcterms:W3CDTF">2014-04-02T06:20:16Z</dcterms:created>
  <dcterms:modified xsi:type="dcterms:W3CDTF">2024-10-21T05:47:52Z</dcterms:modified>
</cp:coreProperties>
</file>